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Glacial Indifference Bold" charset="1" panose="00000800000000000000"/>
      <p:regular r:id="rId16"/>
    </p:embeddedFont>
    <p:embeddedFont>
      <p:font typeface="Canva Sans Bold" charset="1" panose="020B0803030501040103"/>
      <p:regular r:id="rId17"/>
    </p:embeddedFont>
    <p:embeddedFont>
      <p:font typeface="Open Sans" charset="1" panose="00000000000000000000"/>
      <p:regular r:id="rId18"/>
    </p:embeddedFont>
    <p:embeddedFont>
      <p:font typeface="Arimo" charset="1" panose="020B0604020202020204"/>
      <p:regular r:id="rId19"/>
    </p:embeddedFont>
    <p:embeddedFont>
      <p:font typeface="HK Grotesk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21069" y="3022571"/>
            <a:ext cx="8984736" cy="4308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APPLICATION OF AI IN EDUCATION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910400"/>
            <a:ext cx="6142093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SUBTITLE: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1860" y="4167958"/>
            <a:ext cx="10252194" cy="1383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48"/>
              </a:lnSpc>
            </a:pPr>
            <a:r>
              <a:rPr lang="en-US" sz="39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Enhancing Outcomes, Ethical Challenges, </a:t>
            </a:r>
          </a:p>
          <a:p>
            <a:pPr algn="ctr">
              <a:lnSpc>
                <a:spcPts val="5548"/>
              </a:lnSpc>
            </a:pPr>
            <a:r>
              <a:rPr lang="en-US" sz="39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and Future Directions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3327" y="6349929"/>
            <a:ext cx="985999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Presenter Name: Yeshwanth M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87170" y="298977"/>
            <a:ext cx="8298562" cy="1429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77"/>
              </a:lnSpc>
            </a:pPr>
            <a:r>
              <a:rPr lang="en-US" b="true" sz="493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THREE DOMAINS OF AI ASSISTANCE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41815" y="2089052"/>
            <a:ext cx="7402185" cy="6443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Definition: AI integrates Machine Learning and Natural Language Processing (NLP)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to "assist" rather than replace.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Core Objective: enhance learning outcomes through three primary channels: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1. Learning: Empowering the student.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2. Teaching: Empowering the educator.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3. Administration: Optimizing the institution.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Speaker Notes: Introduce the scope of AI. Emphasize that the current definition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focuses on "assistance" across the entire educational ecosystem, from the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student's desk to the administrator's office.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892442" y="-2377576"/>
            <a:ext cx="24311432" cy="15333890"/>
          </a:xfrm>
          <a:custGeom>
            <a:avLst/>
            <a:gdLst/>
            <a:ahLst/>
            <a:cxnLst/>
            <a:rect r="r" b="b" t="t" l="l"/>
            <a:pathLst>
              <a:path h="15333890" w="24311432">
                <a:moveTo>
                  <a:pt x="0" y="0"/>
                </a:moveTo>
                <a:lnTo>
                  <a:pt x="24311432" y="0"/>
                </a:lnTo>
                <a:lnTo>
                  <a:pt x="24311432" y="15333890"/>
                </a:lnTo>
                <a:lnTo>
                  <a:pt x="0" y="153338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794447" y="2513136"/>
            <a:ext cx="12672601" cy="7193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Personalised Learning: Tailors pace and style to individual needs.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Adaptive Learning Systems: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Helps plan learning processes.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Provides tailored tutoring and material search.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Inclusivity &amp; Access: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Visual/Hearing Impairments: Supported via voice converters.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Distance Education: Removes spatial limitations.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Success Stories: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Duolingo (Language practice).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Carnegie Learning (30% improvement in maths performance).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Speaker Notes: Focus on the "Adaptive Cycle" (as seen in the diagram). Explain</a:t>
            </a:r>
          </a:p>
          <a:p>
            <a:pPr algn="ctr">
              <a:lnSpc>
                <a:spcPts val="4099"/>
              </a:lnSpc>
            </a:pPr>
            <a:r>
              <a:rPr lang="en-US" sz="29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how AI acts as a personal tutor that adapts to the student's proficiency level in real life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277278" y="541218"/>
            <a:ext cx="9335864" cy="1436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2"/>
              </a:lnSpc>
            </a:pPr>
            <a:r>
              <a:rPr lang="en-US" b="true" sz="4958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ASSISTANCE IN LEARNING (PERSONALISATION)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3258" y="-75"/>
              <a:ext cx="14906544" cy="14840178"/>
            </a:xfrm>
            <a:custGeom>
              <a:avLst/>
              <a:gdLst/>
              <a:ahLst/>
              <a:cxnLst/>
              <a:rect r="r" b="b" t="t" l="l"/>
              <a:pathLst>
                <a:path h="14840178" w="14906544">
                  <a:moveTo>
                    <a:pt x="7453273" y="75"/>
                  </a:moveTo>
                  <a:cubicBezTo>
                    <a:pt x="4794451" y="-11816"/>
                    <a:pt x="2332496" y="1399825"/>
                    <a:pt x="999642" y="3700470"/>
                  </a:cubicBezTo>
                  <a:cubicBezTo>
                    <a:pt x="-333213" y="6001115"/>
                    <a:pt x="-333213" y="8839064"/>
                    <a:pt x="999642" y="11139709"/>
                  </a:cubicBezTo>
                  <a:cubicBezTo>
                    <a:pt x="2332496" y="13440354"/>
                    <a:pt x="4794451" y="14851995"/>
                    <a:pt x="7453273" y="14840104"/>
                  </a:cubicBezTo>
                  <a:cubicBezTo>
                    <a:pt x="10112093" y="14851995"/>
                    <a:pt x="12574049" y="13440354"/>
                    <a:pt x="13906904" y="11139709"/>
                  </a:cubicBezTo>
                  <a:cubicBezTo>
                    <a:pt x="15239758" y="8839064"/>
                    <a:pt x="15239758" y="6001115"/>
                    <a:pt x="13906904" y="3700470"/>
                  </a:cubicBezTo>
                  <a:cubicBezTo>
                    <a:pt x="12574049" y="1399825"/>
                    <a:pt x="10112093" y="-11816"/>
                    <a:pt x="7453273" y="75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68022" y="200309"/>
              <a:ext cx="14503985" cy="14439411"/>
            </a:xfrm>
            <a:custGeom>
              <a:avLst/>
              <a:gdLst/>
              <a:ahLst/>
              <a:cxnLst/>
              <a:rect r="r" b="b" t="t" l="l"/>
              <a:pathLst>
                <a:path h="14439411" w="14503985">
                  <a:moveTo>
                    <a:pt x="7251993" y="73"/>
                  </a:moveTo>
                  <a:cubicBezTo>
                    <a:pt x="4664974" y="-11497"/>
                    <a:pt x="2269506" y="1362022"/>
                    <a:pt x="972645" y="3600537"/>
                  </a:cubicBezTo>
                  <a:cubicBezTo>
                    <a:pt x="-324215" y="5839051"/>
                    <a:pt x="-324215" y="8600360"/>
                    <a:pt x="972645" y="10838875"/>
                  </a:cubicBezTo>
                  <a:cubicBezTo>
                    <a:pt x="2269506" y="13077389"/>
                    <a:pt x="4664974" y="14450908"/>
                    <a:pt x="7251993" y="14439338"/>
                  </a:cubicBezTo>
                  <a:cubicBezTo>
                    <a:pt x="9839011" y="14450908"/>
                    <a:pt x="12234479" y="13077389"/>
                    <a:pt x="13531340" y="10838875"/>
                  </a:cubicBezTo>
                  <a:cubicBezTo>
                    <a:pt x="14828201" y="8600360"/>
                    <a:pt x="14828201" y="5839051"/>
                    <a:pt x="13531340" y="3600537"/>
                  </a:cubicBezTo>
                  <a:cubicBezTo>
                    <a:pt x="12234479" y="1362022"/>
                    <a:pt x="9839011" y="-11497"/>
                    <a:pt x="7251993" y="73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531276" y="561946"/>
              <a:ext cx="13777477" cy="13716137"/>
            </a:xfrm>
            <a:custGeom>
              <a:avLst/>
              <a:gdLst/>
              <a:ahLst/>
              <a:cxnLst/>
              <a:rect r="r" b="b" t="t" l="l"/>
              <a:pathLst>
                <a:path h="13716137" w="13777477">
                  <a:moveTo>
                    <a:pt x="6888739" y="68"/>
                  </a:moveTo>
                  <a:cubicBezTo>
                    <a:pt x="4431305" y="-10922"/>
                    <a:pt x="2155826" y="1293797"/>
                    <a:pt x="923925" y="3420184"/>
                  </a:cubicBezTo>
                  <a:cubicBezTo>
                    <a:pt x="-307975" y="5546571"/>
                    <a:pt x="-307975" y="8169565"/>
                    <a:pt x="923925" y="10295952"/>
                  </a:cubicBezTo>
                  <a:cubicBezTo>
                    <a:pt x="2155826" y="12422339"/>
                    <a:pt x="4431305" y="13727058"/>
                    <a:pt x="6888739" y="13716068"/>
                  </a:cubicBezTo>
                  <a:cubicBezTo>
                    <a:pt x="9346172" y="13727058"/>
                    <a:pt x="11621651" y="12422339"/>
                    <a:pt x="12853552" y="10295952"/>
                  </a:cubicBezTo>
                  <a:cubicBezTo>
                    <a:pt x="14085452" y="8169565"/>
                    <a:pt x="14085452" y="5546571"/>
                    <a:pt x="12853552" y="3420184"/>
                  </a:cubicBezTo>
                  <a:cubicBezTo>
                    <a:pt x="11621651" y="1293797"/>
                    <a:pt x="9346172" y="-10922"/>
                    <a:pt x="6888739" y="68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664826" y="549671"/>
            <a:ext cx="7603090" cy="3082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ASSISTANCE IN TEACHING (PRECISION)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8846" y="3908088"/>
            <a:ext cx="17018140" cy="4854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7"/>
              </a:lnSpc>
            </a:pPr>
            <a:r>
              <a:rPr lang="en-US" sz="27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Precise Instruction: Leveraging big data to customise strategies. </a:t>
            </a:r>
          </a:p>
          <a:p>
            <a:pPr algn="l">
              <a:lnSpc>
                <a:spcPts val="3877"/>
              </a:lnSpc>
            </a:pPr>
            <a:r>
              <a:rPr lang="en-US" sz="27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Smart Classrooms:</a:t>
            </a:r>
          </a:p>
          <a:p>
            <a:pPr algn="l">
              <a:lnSpc>
                <a:spcPts val="3877"/>
              </a:lnSpc>
            </a:pPr>
            <a:r>
              <a:rPr lang="en-US" sz="27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Interactive blackboards with multimedia.</a:t>
            </a:r>
          </a:p>
          <a:p>
            <a:pPr algn="l">
              <a:lnSpc>
                <a:spcPts val="3877"/>
              </a:lnSpc>
            </a:pPr>
            <a:r>
              <a:rPr lang="en-US" sz="27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Real-time engagement tracking.</a:t>
            </a:r>
          </a:p>
          <a:p>
            <a:pPr algn="l">
              <a:lnSpc>
                <a:spcPts val="3877"/>
              </a:lnSpc>
            </a:pPr>
            <a:r>
              <a:rPr lang="en-US" sz="27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Online Management Tools:</a:t>
            </a:r>
          </a:p>
          <a:p>
            <a:pPr algn="l">
              <a:lnSpc>
                <a:spcPts val="3877"/>
              </a:lnSpc>
            </a:pPr>
            <a:r>
              <a:rPr lang="en-US" sz="27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Facial Recognition: Determines student attentiveness.</a:t>
            </a:r>
          </a:p>
          <a:p>
            <a:pPr algn="l">
              <a:lnSpc>
                <a:spcPts val="3877"/>
              </a:lnSpc>
            </a:pPr>
            <a:r>
              <a:rPr lang="en-US" sz="27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Speech Recognition: Auto-subtitles for comprehension.</a:t>
            </a:r>
          </a:p>
          <a:p>
            <a:pPr algn="l">
              <a:lnSpc>
                <a:spcPts val="3877"/>
              </a:lnSpc>
            </a:pPr>
            <a:r>
              <a:rPr lang="en-US" sz="27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Efficiency: Automates grading (homework/essays) and plagiarism detection.</a:t>
            </a:r>
          </a:p>
          <a:p>
            <a:pPr algn="l">
              <a:lnSpc>
                <a:spcPts val="3877"/>
              </a:lnSpc>
            </a:pPr>
          </a:p>
          <a:p>
            <a:pPr algn="l">
              <a:lnSpc>
                <a:spcPts val="3877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259" y="-17256"/>
            <a:ext cx="13211996" cy="2308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05"/>
              </a:lnSpc>
            </a:pPr>
            <a:r>
              <a:rPr lang="en-US" sz="6646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Assistance in Administration (Efficiency)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54518" y="4800917"/>
            <a:ext cx="15378964" cy="4199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Smart Campus Life: All-in-one cards for identity, payments, and library access.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AI Chatbots (e.g., Pounce, MyUni):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Instant responses to student queries (24/7).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Handles enrolment, timetables, and FAQs.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Resource Allocation: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Big data drives the assignment of teachers.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Optimizes distribution of instructional resources.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3258" y="-75"/>
              <a:ext cx="14906544" cy="14840178"/>
            </a:xfrm>
            <a:custGeom>
              <a:avLst/>
              <a:gdLst/>
              <a:ahLst/>
              <a:cxnLst/>
              <a:rect r="r" b="b" t="t" l="l"/>
              <a:pathLst>
                <a:path h="14840178" w="14906544">
                  <a:moveTo>
                    <a:pt x="7453273" y="75"/>
                  </a:moveTo>
                  <a:cubicBezTo>
                    <a:pt x="4794451" y="-11816"/>
                    <a:pt x="2332496" y="1399825"/>
                    <a:pt x="999642" y="3700470"/>
                  </a:cubicBezTo>
                  <a:cubicBezTo>
                    <a:pt x="-333213" y="6001115"/>
                    <a:pt x="-333213" y="8839064"/>
                    <a:pt x="999642" y="11139709"/>
                  </a:cubicBezTo>
                  <a:cubicBezTo>
                    <a:pt x="2332496" y="13440354"/>
                    <a:pt x="4794451" y="14851995"/>
                    <a:pt x="7453273" y="14840104"/>
                  </a:cubicBezTo>
                  <a:cubicBezTo>
                    <a:pt x="10112093" y="14851995"/>
                    <a:pt x="12574049" y="13440354"/>
                    <a:pt x="13906904" y="11139709"/>
                  </a:cubicBezTo>
                  <a:cubicBezTo>
                    <a:pt x="15239758" y="8839064"/>
                    <a:pt x="15239758" y="6001115"/>
                    <a:pt x="13906904" y="3700470"/>
                  </a:cubicBezTo>
                  <a:cubicBezTo>
                    <a:pt x="12574049" y="1399825"/>
                    <a:pt x="10112093" y="-11816"/>
                    <a:pt x="7453273" y="75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68022" y="200309"/>
              <a:ext cx="14503985" cy="14439411"/>
            </a:xfrm>
            <a:custGeom>
              <a:avLst/>
              <a:gdLst/>
              <a:ahLst/>
              <a:cxnLst/>
              <a:rect r="r" b="b" t="t" l="l"/>
              <a:pathLst>
                <a:path h="14439411" w="14503985">
                  <a:moveTo>
                    <a:pt x="7251993" y="73"/>
                  </a:moveTo>
                  <a:cubicBezTo>
                    <a:pt x="4664974" y="-11497"/>
                    <a:pt x="2269506" y="1362022"/>
                    <a:pt x="972645" y="3600537"/>
                  </a:cubicBezTo>
                  <a:cubicBezTo>
                    <a:pt x="-324215" y="5839051"/>
                    <a:pt x="-324215" y="8600360"/>
                    <a:pt x="972645" y="10838875"/>
                  </a:cubicBezTo>
                  <a:cubicBezTo>
                    <a:pt x="2269506" y="13077389"/>
                    <a:pt x="4664974" y="14450908"/>
                    <a:pt x="7251993" y="14439338"/>
                  </a:cubicBezTo>
                  <a:cubicBezTo>
                    <a:pt x="9839011" y="14450908"/>
                    <a:pt x="12234479" y="13077389"/>
                    <a:pt x="13531340" y="10838875"/>
                  </a:cubicBezTo>
                  <a:cubicBezTo>
                    <a:pt x="14828201" y="8600360"/>
                    <a:pt x="14828201" y="5839051"/>
                    <a:pt x="13531340" y="3600537"/>
                  </a:cubicBezTo>
                  <a:cubicBezTo>
                    <a:pt x="12234479" y="1362022"/>
                    <a:pt x="9839011" y="-11497"/>
                    <a:pt x="7251993" y="73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531276" y="561946"/>
              <a:ext cx="13777477" cy="13716137"/>
            </a:xfrm>
            <a:custGeom>
              <a:avLst/>
              <a:gdLst/>
              <a:ahLst/>
              <a:cxnLst/>
              <a:rect r="r" b="b" t="t" l="l"/>
              <a:pathLst>
                <a:path h="13716137" w="13777477">
                  <a:moveTo>
                    <a:pt x="6888739" y="68"/>
                  </a:moveTo>
                  <a:cubicBezTo>
                    <a:pt x="4431305" y="-10922"/>
                    <a:pt x="2155826" y="1293797"/>
                    <a:pt x="923925" y="3420184"/>
                  </a:cubicBezTo>
                  <a:cubicBezTo>
                    <a:pt x="-307975" y="5546571"/>
                    <a:pt x="-307975" y="8169565"/>
                    <a:pt x="923925" y="10295952"/>
                  </a:cubicBezTo>
                  <a:cubicBezTo>
                    <a:pt x="2155826" y="12422339"/>
                    <a:pt x="4431305" y="13727058"/>
                    <a:pt x="6888739" y="13716068"/>
                  </a:cubicBezTo>
                  <a:cubicBezTo>
                    <a:pt x="9346172" y="13727058"/>
                    <a:pt x="11621651" y="12422339"/>
                    <a:pt x="12853552" y="10295952"/>
                  </a:cubicBezTo>
                  <a:cubicBezTo>
                    <a:pt x="14085452" y="8169565"/>
                    <a:pt x="14085452" y="5546571"/>
                    <a:pt x="12853552" y="3420184"/>
                  </a:cubicBezTo>
                  <a:cubicBezTo>
                    <a:pt x="11621651" y="1293797"/>
                    <a:pt x="9346172" y="-10922"/>
                    <a:pt x="6888739" y="68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391439" y="38100"/>
            <a:ext cx="7159419" cy="3082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ETHICAL RISKS AND CHALLENGES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88416" y="3408448"/>
            <a:ext cx="9339536" cy="5812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3"/>
              </a:lnSpc>
            </a:pPr>
            <a:r>
              <a:rPr lang="en-US" sz="254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Data Security: Risks associated with collecting massive user data</a:t>
            </a:r>
          </a:p>
          <a:p>
            <a:pPr algn="r">
              <a:lnSpc>
                <a:spcPts val="3563"/>
              </a:lnSpc>
            </a:pPr>
            <a:r>
              <a:rPr lang="en-US" sz="254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(commercialisation/monitoring).</a:t>
            </a:r>
          </a:p>
          <a:p>
            <a:pPr algn="r">
              <a:lnSpc>
                <a:spcPts val="3563"/>
              </a:lnSpc>
            </a:pPr>
            <a:r>
              <a:rPr lang="en-US" sz="254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Educational Inequality (The "Matthew Effect"):</a:t>
            </a:r>
          </a:p>
          <a:p>
            <a:pPr algn="r">
              <a:lnSpc>
                <a:spcPts val="3563"/>
              </a:lnSpc>
            </a:pPr>
            <a:r>
              <a:rPr lang="en-US" sz="254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Gap between the elite (who can afford tech) and disadvantaged regions.</a:t>
            </a:r>
          </a:p>
          <a:p>
            <a:pPr algn="r">
              <a:lnSpc>
                <a:spcPts val="3563"/>
              </a:lnSpc>
            </a:pPr>
            <a:r>
              <a:rPr lang="en-US" sz="254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Biased Data: Algorithms may produce discriminatory outcomes.</a:t>
            </a:r>
          </a:p>
          <a:p>
            <a:pPr algn="r">
              <a:lnSpc>
                <a:spcPts val="3563"/>
              </a:lnSpc>
            </a:pPr>
            <a:r>
              <a:rPr lang="en-US" sz="254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Deconstruction of Roles:</a:t>
            </a:r>
          </a:p>
          <a:p>
            <a:pPr algn="r">
              <a:lnSpc>
                <a:spcPts val="3563"/>
              </a:lnSpc>
            </a:pPr>
            <a:r>
              <a:rPr lang="en-US" sz="254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Risk of an "Emotional Barrier" between teacher and student.</a:t>
            </a:r>
          </a:p>
          <a:p>
            <a:pPr algn="r">
              <a:lnSpc>
                <a:spcPts val="3563"/>
              </a:lnSpc>
            </a:pPr>
            <a:r>
              <a:rPr lang="en-US" sz="254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Loss of social/emotional skill development.</a:t>
            </a:r>
          </a:p>
          <a:p>
            <a:pPr algn="r">
              <a:lnSpc>
                <a:spcPts val="3563"/>
              </a:lnSpc>
            </a:pPr>
            <a:r>
              <a:rPr lang="en-US" sz="254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Alienation: "Information cocoons" and loss of autonomous learning.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63690"/>
            <a:ext cx="14737961" cy="2217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65"/>
              </a:lnSpc>
            </a:pPr>
            <a:r>
              <a:rPr lang="en-US" b="true" sz="7668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COUNTERMEASURES AND FUTURE DIRECTIONS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241631" y="2574196"/>
            <a:ext cx="11856659" cy="629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4241" indent="-387121" lvl="1">
              <a:lnSpc>
                <a:spcPts val="5020"/>
              </a:lnSpc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Redefining Teacher Roles:</a:t>
            </a:r>
          </a:p>
          <a:p>
            <a:pPr algn="l" marL="774241" indent="-387121" lvl="1">
              <a:lnSpc>
                <a:spcPts val="5020"/>
              </a:lnSpc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Shift from "knowledge delivery" to Moral Character &amp; Social-Emotional Education.</a:t>
            </a:r>
          </a:p>
          <a:p>
            <a:pPr algn="l" marL="774241" indent="-387121" lvl="1">
              <a:lnSpc>
                <a:spcPts val="5020"/>
              </a:lnSpc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Effective Regulation:</a:t>
            </a:r>
          </a:p>
          <a:p>
            <a:pPr algn="l" marL="774241" indent="-387121" lvl="1">
              <a:lnSpc>
                <a:spcPts val="5020"/>
              </a:lnSpc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Government-led data security laws.</a:t>
            </a:r>
          </a:p>
          <a:p>
            <a:pPr algn="l" marL="774241" indent="-387121" lvl="1">
              <a:lnSpc>
                <a:spcPts val="5020"/>
              </a:lnSpc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○ Transparency and accountability frameworks.</a:t>
            </a:r>
          </a:p>
          <a:p>
            <a:pPr algn="l" marL="774241" indent="-387121" lvl="1">
              <a:lnSpc>
                <a:spcPts val="5020"/>
              </a:lnSpc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Promoting Equity: State investment in free, high-quality online resources.</a:t>
            </a:r>
          </a:p>
          <a:p>
            <a:pPr algn="l" marL="774241" indent="-387121" lvl="1">
              <a:lnSpc>
                <a:spcPts val="5020"/>
              </a:lnSpc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AI Literacy: Mandatory training for teachers and students to use AI responsibly.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97881" y="1028700"/>
            <a:ext cx="5657850" cy="8229600"/>
          </a:xfrm>
          <a:custGeom>
            <a:avLst/>
            <a:gdLst/>
            <a:ahLst/>
            <a:cxnLst/>
            <a:rect r="r" b="b" t="t" l="l"/>
            <a:pathLst>
              <a:path h="8229600" w="5657850">
                <a:moveTo>
                  <a:pt x="0" y="0"/>
                </a:moveTo>
                <a:lnTo>
                  <a:pt x="5657850" y="0"/>
                </a:lnTo>
                <a:lnTo>
                  <a:pt x="56578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777640" y="529952"/>
            <a:ext cx="7103388" cy="1045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b="true" sz="720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SUMMARY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45936" y="4115084"/>
            <a:ext cx="11854182" cy="5093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16"/>
              </a:lnSpc>
            </a:pPr>
            <a:r>
              <a:rPr lang="en-US" sz="37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AI is a Tool for Assistance: It transforms Learning, Teaching, and Admin.</a:t>
            </a:r>
          </a:p>
          <a:p>
            <a:pPr algn="r">
              <a:lnSpc>
                <a:spcPts val="6816"/>
              </a:lnSpc>
            </a:pPr>
            <a:r>
              <a:rPr lang="en-US" sz="37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Risks are Real: We must address privacy, bias, and the "human connection."</a:t>
            </a:r>
          </a:p>
          <a:p>
            <a:pPr algn="r">
              <a:lnSpc>
                <a:spcPts val="6816"/>
              </a:lnSpc>
            </a:pPr>
            <a:r>
              <a:rPr lang="en-US" sz="378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● The Future: Requires a balance of technological integration and human-centric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DAG-d7jXwiM</dc:identifier>
  <dcterms:modified xsi:type="dcterms:W3CDTF">2011-08-01T06:04:30Z</dcterms:modified>
  <cp:revision>1</cp:revision>
  <dc:title>Application of AI in Education</dc:title>
</cp:coreProperties>
</file>

<file path=docProps/thumbnail.jpeg>
</file>